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330" r:id="rId15"/>
    <p:sldId id="327" r:id="rId16"/>
    <p:sldId id="319" r:id="rId17"/>
    <p:sldId id="289" r:id="rId18"/>
    <p:sldId id="286" r:id="rId19"/>
    <p:sldId id="320" r:id="rId20"/>
    <p:sldId id="287" r:id="rId21"/>
    <p:sldId id="288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57" r:id="rId32"/>
    <p:sldId id="258" r:id="rId33"/>
    <p:sldId id="259" r:id="rId34"/>
    <p:sldId id="260" r:id="rId35"/>
    <p:sldId id="261" r:id="rId36"/>
    <p:sldId id="265" r:id="rId37"/>
    <p:sldId id="264" r:id="rId38"/>
    <p:sldId id="262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2" r:id="rId59"/>
    <p:sldId id="311" r:id="rId60"/>
    <p:sldId id="313" r:id="rId61"/>
    <p:sldId id="314" r:id="rId62"/>
    <p:sldId id="315" r:id="rId63"/>
    <p:sldId id="316" r:id="rId64"/>
    <p:sldId id="317" r:id="rId65"/>
    <p:sldId id="318" r:id="rId66"/>
    <p:sldId id="323" r:id="rId67"/>
    <p:sldId id="324" r:id="rId68"/>
    <p:sldId id="325" r:id="rId69"/>
    <p:sldId id="326" r:id="rId70"/>
    <p:sldId id="329" r:id="rId71"/>
    <p:sldId id="321" r:id="rId72"/>
    <p:sldId id="322" r:id="rId73"/>
    <p:sldId id="328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6291"/>
  </p:normalViewPr>
  <p:slideViewPr>
    <p:cSldViewPr snapToGrid="0" snapToObjects="1">
      <p:cViewPr>
        <p:scale>
          <a:sx n="120" d="100"/>
          <a:sy n="120" d="100"/>
        </p:scale>
        <p:origin x="5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78.png"/><Relationship Id="rId7" Type="http://schemas.openxmlformats.org/officeDocument/2006/relationships/image" Target="../media/image10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79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12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59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60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2303936" y="2225325"/>
            <a:ext cx="75841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3051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traceurs (galaxies, Ly</a:t>
                </a:r>
                <a:r>
                  <a:rPr lang="fr-FR" sz="2400" dirty="0">
                    <a:sym typeface="Wingdings" pitchFamily="2" charset="2"/>
                  </a:rPr>
                  <a:t>⍺</a:t>
                </a:r>
                <a:r>
                  <a:rPr lang="fr-FR" sz="2200" dirty="0">
                    <a:sym typeface="Wingdings" pitchFamily="2" charset="2"/>
                  </a:rPr>
                  <a:t>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3051285"/>
              </a:xfrm>
              <a:prstGeom prst="rect">
                <a:avLst/>
              </a:prstGeom>
              <a:blipFill>
                <a:blip r:embed="rId3"/>
                <a:stretch>
                  <a:fillRect l="-1375" t="-1240" b="-12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930371" y="4702357"/>
                <a:ext cx="6096000" cy="7780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 	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1" y="4702357"/>
                <a:ext cx="6096000" cy="7780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048421" y="5925628"/>
                <a:ext cx="1961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421" y="5925628"/>
                <a:ext cx="1961691" cy="369332"/>
              </a:xfrm>
              <a:prstGeom prst="rect">
                <a:avLst/>
              </a:prstGeom>
              <a:blipFill>
                <a:blip r:embed="rId8"/>
                <a:stretch>
                  <a:fillRect l="-1923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048421" y="5191940"/>
            <a:ext cx="269477" cy="613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5" y="2153472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1157371" y="4997158"/>
            <a:ext cx="772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3597893" y="6092456"/>
            <a:ext cx="5500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Analyses RSD : tests des théories de gravité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7BD4C-C914-9D44-A60B-556CFCAF0D34}"/>
              </a:ext>
            </a:extLst>
          </p:cNvPr>
          <p:cNvSpPr txBox="1"/>
          <p:nvPr/>
        </p:nvSpPr>
        <p:spPr>
          <a:xfrm>
            <a:off x="8654902" y="3753293"/>
            <a:ext cx="313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rajouter </a:t>
            </a:r>
            <a:r>
              <a:rPr lang="fr-FR" dirty="0" err="1"/>
              <a:t>spare</a:t>
            </a:r>
            <a:r>
              <a:rPr lang="fr-FR" dirty="0"/>
              <a:t> avec </a:t>
            </a:r>
            <a:r>
              <a:rPr lang="fr-FR" dirty="0" err="1"/>
              <a:t>finger</a:t>
            </a:r>
            <a:r>
              <a:rPr lang="fr-FR" dirty="0"/>
              <a:t> of </a:t>
            </a:r>
            <a:r>
              <a:rPr lang="fr-FR" dirty="0" err="1"/>
              <a:t>god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eventuellement</a:t>
            </a:r>
            <a:r>
              <a:rPr lang="fr-FR" dirty="0"/>
              <a:t> expliquer les analyses </a:t>
            </a:r>
            <a:r>
              <a:rPr lang="fr-FR" dirty="0" err="1"/>
              <a:t>rsd</a:t>
            </a:r>
            <a:r>
              <a:rPr lang="fr-FR" dirty="0"/>
              <a:t> avec le </a:t>
            </a:r>
            <a:r>
              <a:rPr lang="fr-FR" dirty="0" err="1"/>
              <a:t>lya</a:t>
            </a:r>
            <a:r>
              <a:rPr lang="fr-F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5915246" y="147872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7415578" y="1513501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 flipV="1">
            <a:off x="6244825" y="1824875"/>
            <a:ext cx="103180" cy="432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 flipV="1">
            <a:off x="7249912" y="1882833"/>
            <a:ext cx="618181" cy="4669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0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492866" y="4986904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299521" y="431110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723014" y="4777276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2928048" y="437788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2906328" y="4856684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3868057" y="4877437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4762855" y="4808006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7704073" y="489316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26C7D5-E6B6-D340-B138-4A768DC91C33}"/>
              </a:ext>
            </a:extLst>
          </p:cNvPr>
          <p:cNvSpPr txBox="1"/>
          <p:nvPr/>
        </p:nvSpPr>
        <p:spPr>
          <a:xfrm>
            <a:off x="9930636" y="5079941"/>
            <a:ext cx="1928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Contaminants :</a:t>
            </a:r>
          </a:p>
          <a:p>
            <a:r>
              <a:rPr lang="fr-FR" sz="2000" dirty="0"/>
              <a:t>	- métaux</a:t>
            </a:r>
          </a:p>
          <a:p>
            <a:r>
              <a:rPr lang="fr-FR" sz="2000" dirty="0"/>
              <a:t>	- </a:t>
            </a:r>
            <a:r>
              <a:rPr lang="fr-FR" sz="2000" dirty="0" err="1"/>
              <a:t>HCDs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2105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214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4684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endParaRPr lang="fr-FR" sz="2000" dirty="0"/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763503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ym typeface="Wingdings" pitchFamily="2" charset="2"/>
                  </a:rPr>
                  <a:t>bins</a:t>
                </a:r>
                <a:r>
                  <a:rPr lang="fr-FR" sz="2000" dirty="0">
                    <a:sym typeface="Wingdings" pitchFamily="2" charset="2"/>
                  </a:rPr>
                  <a:t> en z : 0 &lt; z &lt; 2.35 ; 2.35 &lt; z &lt; 2.65 ; 2.65 &lt; z &lt; 3.05 ; 3.05 &lt; z &lt; 10</a:t>
                </a:r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506088"/>
              </a:xfrm>
              <a:prstGeom prst="rect">
                <a:avLst/>
              </a:prstGeom>
              <a:blipFill>
                <a:blip r:embed="rId2"/>
                <a:stretch>
                  <a:fillRect l="-355" t="-7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1918030" y="5900399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030" y="5900399"/>
                <a:ext cx="6070636" cy="507190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2669833" y="52649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4170165" y="528905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 flipV="1">
            <a:off x="2999411" y="5611063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 flipV="1">
            <a:off x="4259538" y="5646385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16AEAA0-67A1-FC4A-A3B3-122517481ADF}"/>
              </a:ext>
            </a:extLst>
          </p:cNvPr>
          <p:cNvCxnSpPr>
            <a:cxnSpLocks/>
          </p:cNvCxnSpPr>
          <p:nvPr/>
        </p:nvCxnSpPr>
        <p:spPr>
          <a:xfrm>
            <a:off x="4986671" y="4019107"/>
            <a:ext cx="3001995" cy="1999492"/>
          </a:xfrm>
          <a:prstGeom prst="curvedConnector3">
            <a:avLst>
              <a:gd name="adj1" fmla="val 236300"/>
            </a:avLst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2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265606"/>
            <a:ext cx="4253446" cy="34845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B9879-6CDB-0C4D-A40C-DF2904124475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6081D-D9F4-CA45-BA94-413E76E97C2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des métaux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1C3E26-BA6D-4C41-BC62-BA1AAEFE68DB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AF2129-71F0-B041-9B6C-CF59CF50EDE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0540C1-3BC4-BA43-93FD-3CBB574925E2}"/>
              </a:ext>
            </a:extLst>
          </p:cNvPr>
          <p:cNvSpPr txBox="1"/>
          <p:nvPr/>
        </p:nvSpPr>
        <p:spPr>
          <a:xfrm>
            <a:off x="7743825" y="828675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, </a:t>
            </a:r>
            <a:r>
              <a:rPr lang="fr-FR" dirty="0" err="1"/>
              <a:t>metal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 et </a:t>
            </a:r>
            <a:r>
              <a:rPr lang="fr-FR" dirty="0" err="1"/>
              <a:t>cov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6AC5DD-F181-4C4E-93EA-DCBB857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0" y="5439808"/>
            <a:ext cx="7108936" cy="5297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0767DA-3CE7-C94B-A10C-DF2035CBDEC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DAE504-BBCE-CD4A-9404-4578CBFE9B11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AB65F3-B078-134D-9CC8-167E41BA0089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1762BF-CDFA-B047-8537-F8B293D1BF0D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(DLA)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blipFill>
                <a:blip r:embed="rId6"/>
                <a:stretch>
                  <a:fillRect l="-1084" t="-9375" r="-271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F3A22-45F2-F74A-9E03-131C69F125AF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3A464F-8D70-5642-950F-AAB50F88E84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35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34A58F-981F-2846-8354-CF75A0118CBE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64F8CB-8AD5-D646-9489-3F9B6D6C5024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568450-953D-5242-8FFA-F1BA2A24FE8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135B45-0E81-604E-947F-96E6887C928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𝐌𝐩𝐜</m:t>
                              </m:r>
                            </m:e>
                          </m:d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25" y="2289215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6833192" y="2356005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BAO = distance caractéristique</a:t>
            </a:r>
          </a:p>
          <a:p>
            <a:pPr algn="ctr"/>
            <a:r>
              <a:rPr lang="fr-FR" sz="2000" dirty="0"/>
              <a:t>(150 </a:t>
            </a:r>
            <a:r>
              <a:rPr lang="fr-FR" sz="2000" dirty="0" err="1"/>
              <a:t>Mpc</a:t>
            </a:r>
            <a:r>
              <a:rPr lang="fr-FR" sz="2000" dirty="0"/>
              <a:t> aujourd’hui)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597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±1.97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blipFill>
                <a:blip r:embed="rId4"/>
                <a:stretch>
                  <a:fillRect l="-1285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61934" y="158437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AE95A-C564-8346-9572-474511F0761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8B8A87-02B3-5D43-904B-D28F64EAD57F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015369" y="288532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pPr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Lissage gaussien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pPr/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D1264E-CA76-7C49-87F8-80FCDE519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331" y="2739547"/>
            <a:ext cx="5537424" cy="40726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/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/>
              <p:nvPr/>
            </p:nvSpPr>
            <p:spPr>
              <a:xfrm>
                <a:off x="7913270" y="5569285"/>
                <a:ext cx="24447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𝑐𝑎𝑚𝑏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270" y="5569285"/>
                <a:ext cx="2444707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595E3B-0336-5C44-BA07-85D3A51A2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331" y="2739547"/>
            <a:ext cx="5537424" cy="4052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2D9969-20CA-844A-9D7D-163AC860B7F8}"/>
              </a:ext>
            </a:extLst>
          </p:cNvPr>
          <p:cNvSpPr txBox="1"/>
          <p:nvPr/>
        </p:nvSpPr>
        <p:spPr>
          <a:xfrm>
            <a:off x="7015163" y="428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/>
              <p:nvPr/>
            </p:nvSpPr>
            <p:spPr>
              <a:xfrm>
                <a:off x="8372402" y="4329135"/>
                <a:ext cx="906337" cy="419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𝐶𝑎𝑚𝑏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402" y="4329135"/>
                <a:ext cx="906337" cy="4190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/>
              <p:nvPr/>
            </p:nvSpPr>
            <p:spPr>
              <a:xfrm>
                <a:off x="7704109" y="5630941"/>
                <a:ext cx="2653868" cy="386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𝐶𝑎𝑚𝑏</m:t>
                        </m:r>
                      </m:sub>
                      <m:sup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b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lissage gaussien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109" y="5630941"/>
                <a:ext cx="2653868" cy="386388"/>
              </a:xfrm>
              <a:prstGeom prst="rect">
                <a:avLst/>
              </a:prstGeom>
              <a:blipFill>
                <a:blip r:embed="rId10"/>
                <a:stretch>
                  <a:fillRect r="-476" b="-218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1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pPr/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		Kaiser :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7795541" y="569804"/>
            <a:ext cx="354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pPr/>
                <a:endParaRPr lang="fr-FR" sz="2000" dirty="0">
                  <a:sym typeface="Wingdings" pitchFamily="2" charset="2"/>
                </a:endParaRPr>
              </a:p>
              <a:p>
                <a:pPr/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8549A2B-9CB5-714A-8355-665EBCF593CB}"/>
              </a:ext>
            </a:extLst>
          </p:cNvPr>
          <p:cNvSpPr/>
          <p:nvPr/>
        </p:nvSpPr>
        <p:spPr>
          <a:xfrm>
            <a:off x="8831483" y="4947260"/>
            <a:ext cx="254643" cy="445625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0A9C4-8A84-4B4A-9607-7DA24756E6E9}"/>
              </a:ext>
            </a:extLst>
          </p:cNvPr>
          <p:cNvSpPr txBox="1"/>
          <p:nvPr/>
        </p:nvSpPr>
        <p:spPr>
          <a:xfrm>
            <a:off x="9252789" y="498540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1F0EC-50B1-E842-B53E-443764025EA1}"/>
              </a:ext>
            </a:extLst>
          </p:cNvPr>
          <p:cNvCxnSpPr/>
          <p:nvPr/>
        </p:nvCxnSpPr>
        <p:spPr>
          <a:xfrm>
            <a:off x="8704161" y="561859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A938C-861A-3B49-AD87-FBE73B3D8A56}"/>
              </a:ext>
            </a:extLst>
          </p:cNvPr>
          <p:cNvSpPr txBox="1"/>
          <p:nvPr/>
        </p:nvSpPr>
        <p:spPr>
          <a:xfrm>
            <a:off x="9252789" y="543392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8B32C-CED3-494F-A3EE-9CDD92C4D04D}"/>
              </a:ext>
            </a:extLst>
          </p:cNvPr>
          <p:cNvCxnSpPr/>
          <p:nvPr/>
        </p:nvCxnSpPr>
        <p:spPr>
          <a:xfrm>
            <a:off x="8704161" y="594153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911869-DCC0-E744-8212-0D09DAFB69A8}"/>
              </a:ext>
            </a:extLst>
          </p:cNvPr>
          <p:cNvSpPr txBox="1"/>
          <p:nvPr/>
        </p:nvSpPr>
        <p:spPr>
          <a:xfrm>
            <a:off x="9252789" y="575686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7F5E4-C52B-D44A-BC8C-EE8E1A400938}"/>
              </a:ext>
            </a:extLst>
          </p:cNvPr>
          <p:cNvSpPr txBox="1"/>
          <p:nvPr/>
        </p:nvSpPr>
        <p:spPr>
          <a:xfrm>
            <a:off x="5077428" y="619298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mocks bruts (sans continuum)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93A3E-EB3B-E340-B2EA-F0D83DF25090}"/>
              </a:ext>
            </a:extLst>
          </p:cNvPr>
          <p:cNvCxnSpPr/>
          <p:nvPr/>
        </p:nvCxnSpPr>
        <p:spPr>
          <a:xfrm>
            <a:off x="8704161" y="637765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1C4-9AD8-5740-9E6B-9C7071706555}"/>
              </a:ext>
            </a:extLst>
          </p:cNvPr>
          <p:cNvSpPr txBox="1"/>
          <p:nvPr/>
        </p:nvSpPr>
        <p:spPr>
          <a:xfrm>
            <a:off x="9252789" y="619298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eboss-raw</a:t>
            </a:r>
            <a:r>
              <a:rPr lang="fr-FR" dirty="0"/>
              <a:t> ou </a:t>
            </a:r>
            <a:r>
              <a:rPr lang="fr-FR" dirty="0" err="1"/>
              <a:t>raw</a:t>
            </a:r>
            <a:r>
              <a:rPr lang="fr-FR" dirty="0"/>
              <a:t> mocks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FC228-4E9A-2F4B-A3C5-F3EC238A85A4}"/>
              </a:ext>
            </a:extLst>
          </p:cNvPr>
          <p:cNvSpPr txBox="1"/>
          <p:nvPr/>
        </p:nvSpPr>
        <p:spPr>
          <a:xfrm>
            <a:off x="9344025" y="118586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seuil HCD</a:t>
            </a:r>
          </a:p>
        </p:txBody>
      </p:sp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0A2327-3832-2944-871E-096E12BB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445" y="254643"/>
            <a:ext cx="5323894" cy="3995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746557" y="1555246"/>
            <a:ext cx="584487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Relevé de DESI trop volumineux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000" dirty="0">
                <a:sym typeface="Wingdings" pitchFamily="2" charset="2"/>
              </a:rPr>
              <a:t>7 </a:t>
            </a:r>
            <a:r>
              <a:rPr lang="fr-FR" sz="2000" dirty="0" err="1">
                <a:sym typeface="Wingdings" pitchFamily="2" charset="2"/>
              </a:rPr>
              <a:t>chunks</a:t>
            </a: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  <a:p>
            <a:endParaRPr lang="fr-FR" sz="2000" dirty="0">
              <a:sym typeface="Wingdings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610C08-9934-B04A-935A-172118D12846}"/>
              </a:ext>
            </a:extLst>
          </p:cNvPr>
          <p:cNvSpPr txBox="1"/>
          <p:nvPr/>
        </p:nvSpPr>
        <p:spPr>
          <a:xfrm>
            <a:off x="8686800" y="42500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ascension droite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1D26B-1FC4-8847-A085-04F7A7797317}"/>
              </a:ext>
            </a:extLst>
          </p:cNvPr>
          <p:cNvSpPr txBox="1"/>
          <p:nvPr/>
        </p:nvSpPr>
        <p:spPr>
          <a:xfrm>
            <a:off x="5730556" y="1185914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déclinaison</a:t>
            </a:r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DR16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blipFill>
                <a:blip r:embed="rId3"/>
                <a:stretch>
                  <a:fillRect l="-1160" t="-8824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eboss-0.3 :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0E1EAE-55AD-A641-BBE1-7FCF476C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3" y="2167350"/>
            <a:ext cx="8951595" cy="3716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9003295" y="2363439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DR16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8889357" y="2280213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6F5F0-B9EA-6243-8FFE-7821A16D1451}"/>
              </a:ext>
            </a:extLst>
          </p:cNvPr>
          <p:cNvSpPr txBox="1"/>
          <p:nvPr/>
        </p:nvSpPr>
        <p:spPr>
          <a:xfrm>
            <a:off x="1856402" y="5576208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Julianna</a:t>
            </a:r>
            <a:endParaRPr lang="fr-FR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/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fr-FR" b="1" dirty="0"/>
                  <a:t>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b="1" dirty="0"/>
                  <a:t>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blipFill>
                <a:blip r:embed="rId3"/>
                <a:stretch>
                  <a:fillRect t="-100000" r="-2778" b="-1612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/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blipFill>
                <a:blip r:embed="rId4"/>
                <a:stretch>
                  <a:fillRect l="-7576" t="-110000" b="-16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759695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</a:t>
            </a:r>
            <a:r>
              <a:rPr lang="fr-FR" dirty="0" err="1"/>
              <a:t>eboss-raw</a:t>
            </a:r>
            <a:r>
              <a:rPr lang="fr-FR" dirty="0"/>
              <a:t> et eboss-0.0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eboss-0.0 et eboss-0.2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eboss-0.2 et eboss-0.3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2B44-8F8E-8844-9917-87951884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08" y="3406901"/>
            <a:ext cx="9491329" cy="3360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blipFill>
                <a:blip r:embed="rId3"/>
                <a:stretch>
                  <a:fillRect l="-744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eboss-0.0</a:t>
                </a:r>
              </a:p>
              <a:p>
                <a:r>
                  <a:rPr lang="fr-FR" dirty="0">
                    <a:solidFill>
                      <a:schemeClr val="accent2"/>
                    </a:solidFill>
                  </a:rPr>
                  <a:t>eboss-0.2</a:t>
                </a:r>
              </a:p>
              <a:p>
                <a:r>
                  <a:rPr lang="fr-FR" dirty="0">
                    <a:solidFill>
                      <a:schemeClr val="accent5"/>
                    </a:solidFill>
                  </a:rPr>
                  <a:t>eboss-0.2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chemeClr val="accent5"/>
                  </a:solidFill>
                </a:endParaRP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blipFill>
                <a:blip r:embed="rId5"/>
                <a:stretch>
                  <a:fillRect l="-1389" t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blipFill>
                <a:blip r:embed="rId2"/>
                <a:stretch>
                  <a:fillRect l="-719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810973D-D110-A547-A5B7-07CDA5BD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48333"/>
            <a:ext cx="4646326" cy="3296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r="-123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blipFill>
                <a:blip r:embed="rId8"/>
                <a:stretch>
                  <a:fillRect l="-2242" t="-27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9051402" y="5398876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/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=17.6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blipFill>
                <a:blip r:embed="rId10"/>
                <a:stretch>
                  <a:fillRect l="-4274" r="-1709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/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=18.2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blipFill>
                <a:blip r:embed="rId11"/>
                <a:stretch>
                  <a:fillRect l="-4237" r="-1695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/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=18.8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blipFill>
                <a:blip r:embed="rId12"/>
                <a:stretch>
                  <a:fillRect l="-4237" r="-16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/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=19.4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blipFill>
                <a:blip r:embed="rId13"/>
                <a:stretch>
                  <a:fillRect l="-4274" r="-2564"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/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blipFill>
                <a:blip r:embed="rId14"/>
                <a:stretch>
                  <a:fillRect l="-5825" r="-2913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blipFill>
                <a:blip r:embed="rId2"/>
                <a:stretch>
                  <a:fillRect l="-1702" t="-1136" r="-5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7422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 DR16 (</a:t>
            </a:r>
            <a:r>
              <a:rPr lang="fr-FR" dirty="0" err="1"/>
              <a:t>mask</a:t>
            </a:r>
            <a:r>
              <a:rPr lang="fr-FR" dirty="0"/>
              <a:t>) et DR16 (no </a:t>
            </a:r>
            <a:r>
              <a:rPr lang="fr-FR" dirty="0" err="1"/>
              <a:t>mask</a:t>
            </a:r>
            <a:r>
              <a:rPr lang="fr-FR" dirty="0"/>
              <a:t>) pas en accord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F3511-D2BF-3240-92AB-23CFA3BB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7153835" y="2218514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712359" y="2981772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raw</a:t>
            </a:r>
            <a:r>
              <a:rPr lang="fr-FR" dirty="0">
                <a:solidFill>
                  <a:srgbClr val="0070C0"/>
                </a:solidFill>
              </a:rPr>
              <a:t> mocks</a:t>
            </a:r>
          </a:p>
          <a:p>
            <a:r>
              <a:rPr lang="fr-FR" dirty="0">
                <a:solidFill>
                  <a:schemeClr val="accent5"/>
                </a:solidFill>
              </a:rPr>
              <a:t>mocks eboss-0.0</a:t>
            </a:r>
          </a:p>
          <a:p>
            <a:r>
              <a:rPr lang="fr-FR" dirty="0" err="1">
                <a:solidFill>
                  <a:schemeClr val="accent2"/>
                </a:solidFill>
              </a:rPr>
              <a:t>raw</a:t>
            </a:r>
            <a:r>
              <a:rPr lang="fr-FR" dirty="0">
                <a:solidFill>
                  <a:schemeClr val="accent2"/>
                </a:solidFill>
              </a:rPr>
              <a:t> mocks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83256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mocks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QSO, QSO x QSO, HCD x HCD correctes</a:t>
                </a:r>
              </a:p>
              <a:p>
                <a:r>
                  <a:rPr lang="fr-FR" sz="2200" dirty="0"/>
                  <a:t>	- évolution avec z + lignes de visées non parallèles</a:t>
                </a:r>
              </a:p>
              <a:p>
                <a:r>
                  <a:rPr lang="fr-FR" sz="2200" dirty="0"/>
                  <a:t>	- procédure pour ajuster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effective</a:t>
                </a:r>
              </a:p>
              <a:p>
                <a:r>
                  <a:rPr lang="fr-FR" sz="2000" dirty="0"/>
                  <a:t>	- prédiction des mocks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systématiques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blipFill>
                <a:blip r:embed="rId2"/>
                <a:stretch>
                  <a:fillRect l="-416" t="-5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27580</TotalTime>
  <Words>3824</Words>
  <Application>Microsoft Macintosh PowerPoint</Application>
  <PresentationFormat>Widescreen</PresentationFormat>
  <Paragraphs>870</Paragraphs>
  <Slides>73</Slides>
  <Notes>0</Notes>
  <HiddenSlides>19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Cambria Math</vt:lpstr>
      <vt:lpstr>Lucida Console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228</cp:revision>
  <cp:lastPrinted>2020-08-28T09:40:02Z</cp:lastPrinted>
  <dcterms:created xsi:type="dcterms:W3CDTF">2020-08-26T13:11:42Z</dcterms:created>
  <dcterms:modified xsi:type="dcterms:W3CDTF">2020-09-14T16:54:25Z</dcterms:modified>
</cp:coreProperties>
</file>